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8" r:id="rId3"/>
    <p:sldId id="259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/>
    <p:restoredTop sz="94719"/>
  </p:normalViewPr>
  <p:slideViewPr>
    <p:cSldViewPr snapToGrid="0">
      <p:cViewPr varScale="1">
        <p:scale>
          <a:sx n="127" d="100"/>
          <a:sy n="127" d="100"/>
        </p:scale>
        <p:origin x="58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175ABB-C854-A841-B735-2DB2DDE51EAD}" type="doc">
      <dgm:prSet loTypeId="urn:microsoft.com/office/officeart/2005/8/layout/vList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3FB8BCE6-5994-AD4C-97D9-9788F45FDA45}">
      <dgm:prSet phldrT="[Tekst]"/>
      <dgm:spPr/>
      <dgm:t>
        <a:bodyPr/>
        <a:lstStyle/>
        <a:p>
          <a:r>
            <a:rPr lang="nl-NL" dirty="0" err="1"/>
            <a:t>Arre</a:t>
          </a:r>
          <a:r>
            <a:rPr lang="nl-NL" dirty="0"/>
            <a:t> </a:t>
          </a:r>
          <a:r>
            <a:rPr lang="nl-NL"/>
            <a:t>financieel ondersteunen (€ 30.000)</a:t>
          </a:r>
        </a:p>
      </dgm:t>
    </dgm:pt>
    <dgm:pt modelId="{765B6506-7AFD-3541-A7E8-07447B91ED20}" type="parTrans" cxnId="{93833839-12DB-7348-9288-4B4B16639BF4}">
      <dgm:prSet/>
      <dgm:spPr/>
      <dgm:t>
        <a:bodyPr/>
        <a:lstStyle/>
        <a:p>
          <a:endParaRPr lang="nl-NL"/>
        </a:p>
      </dgm:t>
    </dgm:pt>
    <dgm:pt modelId="{90E60574-9229-1242-A064-E6E7BEB4CC54}" type="sibTrans" cxnId="{93833839-12DB-7348-9288-4B4B16639BF4}">
      <dgm:prSet/>
      <dgm:spPr/>
      <dgm:t>
        <a:bodyPr/>
        <a:lstStyle/>
        <a:p>
          <a:endParaRPr lang="nl-NL"/>
        </a:p>
      </dgm:t>
    </dgm:pt>
    <dgm:pt modelId="{3ADA8E0D-4290-EB4F-A3B1-0E5139620405}">
      <dgm:prSet phldrT="[Tekst]"/>
      <dgm:spPr/>
      <dgm:t>
        <a:bodyPr/>
        <a:lstStyle/>
        <a:p>
          <a:pPr>
            <a:buNone/>
          </a:pPr>
          <a:r>
            <a:rPr lang="nl-NL"/>
            <a:t>Ontwikkel één landelijk digitaal loket waar burgers al hun openstaande vorderingen en incassotrajecten kunnen inzien.</a:t>
          </a:r>
          <a:endParaRPr lang="nl-NL" dirty="0"/>
        </a:p>
      </dgm:t>
    </dgm:pt>
    <dgm:pt modelId="{4F67073D-25D6-534E-85DD-1FB47FCEE9F2}" type="parTrans" cxnId="{069CF560-BEF3-A945-A138-F4B6C54AAD82}">
      <dgm:prSet/>
      <dgm:spPr/>
      <dgm:t>
        <a:bodyPr/>
        <a:lstStyle/>
        <a:p>
          <a:endParaRPr lang="nl-NL"/>
        </a:p>
      </dgm:t>
    </dgm:pt>
    <dgm:pt modelId="{043B24B7-E02E-374E-8338-C2E3B634C0DC}" type="sibTrans" cxnId="{069CF560-BEF3-A945-A138-F4B6C54AAD82}">
      <dgm:prSet/>
      <dgm:spPr/>
      <dgm:t>
        <a:bodyPr/>
        <a:lstStyle/>
        <a:p>
          <a:endParaRPr lang="nl-NL"/>
        </a:p>
      </dgm:t>
    </dgm:pt>
    <dgm:pt modelId="{0CE082CA-F575-1E41-8F27-86847398A5E5}">
      <dgm:prSet phldrT="[Tekst]"/>
      <dgm:spPr/>
      <dgm:t>
        <a:bodyPr/>
        <a:lstStyle/>
        <a:p>
          <a:pPr rtl="0"/>
          <a:r>
            <a:rPr lang="nl-NL" dirty="0"/>
            <a:t>Advisering aan uitvoeringsorganisaties over kosten/baten van kleine vorderingen</a:t>
          </a:r>
        </a:p>
      </dgm:t>
    </dgm:pt>
    <dgm:pt modelId="{466266F4-10B6-DC4E-B202-6752ECB4C1D4}" type="parTrans" cxnId="{0F5B5E55-2FA1-FF48-AFB5-180E167DA833}">
      <dgm:prSet/>
      <dgm:spPr/>
      <dgm:t>
        <a:bodyPr/>
        <a:lstStyle/>
        <a:p>
          <a:endParaRPr lang="nl-NL"/>
        </a:p>
      </dgm:t>
    </dgm:pt>
    <dgm:pt modelId="{C3CF3113-FFAF-B24B-B32D-26E42C9FBDD5}" type="sibTrans" cxnId="{0F5B5E55-2FA1-FF48-AFB5-180E167DA833}">
      <dgm:prSet/>
      <dgm:spPr/>
      <dgm:t>
        <a:bodyPr/>
        <a:lstStyle/>
        <a:p>
          <a:endParaRPr lang="nl-NL"/>
        </a:p>
      </dgm:t>
    </dgm:pt>
    <dgm:pt modelId="{59152CE4-D8E2-D549-9697-8F8B1C124EF8}">
      <dgm:prSet phldrT="[Tekst]"/>
      <dgm:spPr/>
      <dgm:t>
        <a:bodyPr/>
        <a:lstStyle/>
        <a:p>
          <a:pPr rtl="0"/>
          <a:r>
            <a:rPr lang="nl-NL" dirty="0"/>
            <a:t>modereren gesprekstafel over kleine vorderingsproblematiek</a:t>
          </a:r>
        </a:p>
      </dgm:t>
    </dgm:pt>
    <dgm:pt modelId="{3E169A49-033B-A140-A033-794BCF4D8977}" type="parTrans" cxnId="{96F82103-37B6-DF4B-8285-039293A64395}">
      <dgm:prSet/>
      <dgm:spPr/>
      <dgm:t>
        <a:bodyPr/>
        <a:lstStyle/>
        <a:p>
          <a:endParaRPr lang="nl-NL"/>
        </a:p>
      </dgm:t>
    </dgm:pt>
    <dgm:pt modelId="{B563A6F0-A9C4-784F-9A8B-BCBC81985CD3}" type="sibTrans" cxnId="{96F82103-37B6-DF4B-8285-039293A64395}">
      <dgm:prSet/>
      <dgm:spPr/>
      <dgm:t>
        <a:bodyPr/>
        <a:lstStyle/>
        <a:p>
          <a:endParaRPr lang="nl-NL"/>
        </a:p>
      </dgm:t>
    </dgm:pt>
    <dgm:pt modelId="{F97BB630-F062-B443-A99D-F16037B6630A}">
      <dgm:prSet phldrT="[Tekst]"/>
      <dgm:spPr/>
      <dgm:t>
        <a:bodyPr/>
        <a:lstStyle/>
        <a:p>
          <a:pPr rtl="0"/>
          <a:r>
            <a:rPr lang="nl-NL" dirty="0"/>
            <a:t>een ander goed idee</a:t>
          </a:r>
        </a:p>
      </dgm:t>
    </dgm:pt>
    <dgm:pt modelId="{77A0CCB0-2FD1-5D4E-A5BE-0F8CFD412DB6}" type="parTrans" cxnId="{E253986C-1507-E14F-AA23-CD31B29E4447}">
      <dgm:prSet/>
      <dgm:spPr/>
      <dgm:t>
        <a:bodyPr/>
        <a:lstStyle/>
        <a:p>
          <a:endParaRPr lang="nl-NL"/>
        </a:p>
      </dgm:t>
    </dgm:pt>
    <dgm:pt modelId="{E183D75C-46D7-534F-8CE5-19D6F65665E2}" type="sibTrans" cxnId="{E253986C-1507-E14F-AA23-CD31B29E4447}">
      <dgm:prSet/>
      <dgm:spPr/>
      <dgm:t>
        <a:bodyPr/>
        <a:lstStyle/>
        <a:p>
          <a:endParaRPr lang="nl-NL"/>
        </a:p>
      </dgm:t>
    </dgm:pt>
    <dgm:pt modelId="{847BA174-A793-784F-84B0-127E6A4CCA92}" type="pres">
      <dgm:prSet presAssocID="{5D175ABB-C854-A841-B735-2DB2DDE51EAD}" presName="linearFlow" presStyleCnt="0">
        <dgm:presLayoutVars>
          <dgm:dir/>
          <dgm:resizeHandles val="exact"/>
        </dgm:presLayoutVars>
      </dgm:prSet>
      <dgm:spPr/>
    </dgm:pt>
    <dgm:pt modelId="{FADDBC38-92E4-784E-8318-6C456DD7C592}" type="pres">
      <dgm:prSet presAssocID="{3FB8BCE6-5994-AD4C-97D9-9788F45FDA45}" presName="composite" presStyleCnt="0"/>
      <dgm:spPr/>
    </dgm:pt>
    <dgm:pt modelId="{5BC0FD05-B517-F342-B8F3-AC46A4B0894E}" type="pres">
      <dgm:prSet presAssocID="{3FB8BCE6-5994-AD4C-97D9-9788F45FDA45}" presName="imgShp" presStyleLbl="fgImgPlace1" presStyleIdx="0" presStyleCnt="5"/>
      <dgm:spPr>
        <a:blipFill>
          <a:blip xmlns:r="http://schemas.openxmlformats.org/officeDocument/2006/relationships" r:embed="rId1"/>
          <a:srcRect/>
          <a:stretch>
            <a:fillRect t="-8000" b="-8000"/>
          </a:stretch>
        </a:blipFill>
      </dgm:spPr>
    </dgm:pt>
    <dgm:pt modelId="{09C62D0A-F280-464A-82C4-E67988245193}" type="pres">
      <dgm:prSet presAssocID="{3FB8BCE6-5994-AD4C-97D9-9788F45FDA45}" presName="txShp" presStyleLbl="node1" presStyleIdx="0" presStyleCnt="5">
        <dgm:presLayoutVars>
          <dgm:bulletEnabled val="1"/>
        </dgm:presLayoutVars>
      </dgm:prSet>
      <dgm:spPr/>
    </dgm:pt>
    <dgm:pt modelId="{B73D5424-2EE3-DF47-B1AD-C7EDE89EF515}" type="pres">
      <dgm:prSet presAssocID="{90E60574-9229-1242-A064-E6E7BEB4CC54}" presName="spacing" presStyleCnt="0"/>
      <dgm:spPr/>
    </dgm:pt>
    <dgm:pt modelId="{9517F494-F93F-1A42-8F9B-F916B972E499}" type="pres">
      <dgm:prSet presAssocID="{3ADA8E0D-4290-EB4F-A3B1-0E5139620405}" presName="composite" presStyleCnt="0"/>
      <dgm:spPr/>
    </dgm:pt>
    <dgm:pt modelId="{D8AC8B0B-AAE3-BE49-A5F2-52F65DF391C3}" type="pres">
      <dgm:prSet presAssocID="{3ADA8E0D-4290-EB4F-A3B1-0E5139620405}" presName="imgShp" presStyleLbl="fgImgPlace1" presStyleIdx="1" presStyleCnt="5"/>
      <dgm:spPr>
        <a:blipFill>
          <a:blip xmlns:r="http://schemas.openxmlformats.org/officeDocument/2006/relationships" r:embed="rId2"/>
          <a:srcRect/>
          <a:stretch>
            <a:fillRect t="-8000" b="-8000"/>
          </a:stretch>
        </a:blipFill>
      </dgm:spPr>
    </dgm:pt>
    <dgm:pt modelId="{7EA8E6E1-859E-6F44-99A9-D55E50F6CEB7}" type="pres">
      <dgm:prSet presAssocID="{3ADA8E0D-4290-EB4F-A3B1-0E5139620405}" presName="txShp" presStyleLbl="node1" presStyleIdx="1" presStyleCnt="5">
        <dgm:presLayoutVars>
          <dgm:bulletEnabled val="1"/>
        </dgm:presLayoutVars>
      </dgm:prSet>
      <dgm:spPr/>
    </dgm:pt>
    <dgm:pt modelId="{3D910316-9687-D84A-951A-00B74A65DE96}" type="pres">
      <dgm:prSet presAssocID="{043B24B7-E02E-374E-8338-C2E3B634C0DC}" presName="spacing" presStyleCnt="0"/>
      <dgm:spPr/>
    </dgm:pt>
    <dgm:pt modelId="{66912A01-CB5E-3A46-87F3-4A6DB65B9C79}" type="pres">
      <dgm:prSet presAssocID="{0CE082CA-F575-1E41-8F27-86847398A5E5}" presName="composite" presStyleCnt="0"/>
      <dgm:spPr/>
    </dgm:pt>
    <dgm:pt modelId="{F69DFB63-067F-7048-A292-A2AF7F90BEC8}" type="pres">
      <dgm:prSet presAssocID="{0CE082CA-F575-1E41-8F27-86847398A5E5}" presName="imgShp" presStyleLbl="fgImgPlace1" presStyleIdx="2" presStyleCnt="5"/>
      <dgm:spPr>
        <a:blipFill>
          <a:blip xmlns:r="http://schemas.openxmlformats.org/officeDocument/2006/relationships" r:embed="rId3"/>
          <a:srcRect/>
          <a:stretch>
            <a:fillRect t="-8000" b="-8000"/>
          </a:stretch>
        </a:blipFill>
      </dgm:spPr>
    </dgm:pt>
    <dgm:pt modelId="{8511B80B-1360-FC47-9C4D-DD90E53FC97B}" type="pres">
      <dgm:prSet presAssocID="{0CE082CA-F575-1E41-8F27-86847398A5E5}" presName="txShp" presStyleLbl="node1" presStyleIdx="2" presStyleCnt="5">
        <dgm:presLayoutVars>
          <dgm:bulletEnabled val="1"/>
        </dgm:presLayoutVars>
      </dgm:prSet>
      <dgm:spPr/>
    </dgm:pt>
    <dgm:pt modelId="{30E1A4F6-141C-8D44-9B54-2222340DFB61}" type="pres">
      <dgm:prSet presAssocID="{C3CF3113-FFAF-B24B-B32D-26E42C9FBDD5}" presName="spacing" presStyleCnt="0"/>
      <dgm:spPr/>
    </dgm:pt>
    <dgm:pt modelId="{3AC3E913-D9AF-7444-B03B-AEE04962CB92}" type="pres">
      <dgm:prSet presAssocID="{59152CE4-D8E2-D549-9697-8F8B1C124EF8}" presName="composite" presStyleCnt="0"/>
      <dgm:spPr/>
    </dgm:pt>
    <dgm:pt modelId="{EFDB6941-E68D-5C47-A0C8-90F4D42FBC93}" type="pres">
      <dgm:prSet presAssocID="{59152CE4-D8E2-D549-9697-8F8B1C124EF8}" presName="imgShp" presStyleLbl="fgImgPlace1" presStyleIdx="3" presStyleCnt="5"/>
      <dgm:spPr>
        <a:blipFill>
          <a:blip xmlns:r="http://schemas.openxmlformats.org/officeDocument/2006/relationships" r:embed="rId4"/>
          <a:srcRect/>
          <a:stretch>
            <a:fillRect t="-8000" b="-8000"/>
          </a:stretch>
        </a:blipFill>
      </dgm:spPr>
    </dgm:pt>
    <dgm:pt modelId="{E96A6B77-5E78-8041-B5F6-D15B326644A0}" type="pres">
      <dgm:prSet presAssocID="{59152CE4-D8E2-D549-9697-8F8B1C124EF8}" presName="txShp" presStyleLbl="node1" presStyleIdx="3" presStyleCnt="5">
        <dgm:presLayoutVars>
          <dgm:bulletEnabled val="1"/>
        </dgm:presLayoutVars>
      </dgm:prSet>
      <dgm:spPr/>
    </dgm:pt>
    <dgm:pt modelId="{43CDA771-5F6A-3C4B-9C57-18166E5C479A}" type="pres">
      <dgm:prSet presAssocID="{B563A6F0-A9C4-784F-9A8B-BCBC81985CD3}" presName="spacing" presStyleCnt="0"/>
      <dgm:spPr/>
    </dgm:pt>
    <dgm:pt modelId="{C5F2343C-9967-F941-A721-1BD1140A6CC5}" type="pres">
      <dgm:prSet presAssocID="{F97BB630-F062-B443-A99D-F16037B6630A}" presName="composite" presStyleCnt="0"/>
      <dgm:spPr/>
    </dgm:pt>
    <dgm:pt modelId="{66C8C475-43C4-B543-8990-37233EC6E6EC}" type="pres">
      <dgm:prSet presAssocID="{F97BB630-F062-B443-A99D-F16037B6630A}" presName="imgShp" presStyleLbl="fgImgPlace1" presStyleIdx="4" presStyleCnt="5"/>
      <dgm:spPr>
        <a:blipFill>
          <a:blip xmlns:r="http://schemas.openxmlformats.org/officeDocument/2006/relationships" r:embed="rId5"/>
          <a:srcRect/>
          <a:stretch>
            <a:fillRect/>
          </a:stretch>
        </a:blipFill>
      </dgm:spPr>
    </dgm:pt>
    <dgm:pt modelId="{740F681C-F775-D04B-85DE-F090BAC59243}" type="pres">
      <dgm:prSet presAssocID="{F97BB630-F062-B443-A99D-F16037B6630A}" presName="txShp" presStyleLbl="node1" presStyleIdx="4" presStyleCnt="5">
        <dgm:presLayoutVars>
          <dgm:bulletEnabled val="1"/>
        </dgm:presLayoutVars>
      </dgm:prSet>
      <dgm:spPr/>
    </dgm:pt>
  </dgm:ptLst>
  <dgm:cxnLst>
    <dgm:cxn modelId="{96F82103-37B6-DF4B-8285-039293A64395}" srcId="{5D175ABB-C854-A841-B735-2DB2DDE51EAD}" destId="{59152CE4-D8E2-D549-9697-8F8B1C124EF8}" srcOrd="3" destOrd="0" parTransId="{3E169A49-033B-A140-A033-794BCF4D8977}" sibTransId="{B563A6F0-A9C4-784F-9A8B-BCBC81985CD3}"/>
    <dgm:cxn modelId="{0F12AC07-7B63-AB46-98B5-4A120B9C8C59}" type="presOf" srcId="{3FB8BCE6-5994-AD4C-97D9-9788F45FDA45}" destId="{09C62D0A-F280-464A-82C4-E67988245193}" srcOrd="0" destOrd="0" presId="urn:microsoft.com/office/officeart/2005/8/layout/vList3"/>
    <dgm:cxn modelId="{FF06282D-9D4C-E14D-ACEF-BABC1B105482}" type="presOf" srcId="{5D175ABB-C854-A841-B735-2DB2DDE51EAD}" destId="{847BA174-A793-784F-84B0-127E6A4CCA92}" srcOrd="0" destOrd="0" presId="urn:microsoft.com/office/officeart/2005/8/layout/vList3"/>
    <dgm:cxn modelId="{F2716536-661F-E542-B252-F31EDC721F16}" type="presOf" srcId="{3ADA8E0D-4290-EB4F-A3B1-0E5139620405}" destId="{7EA8E6E1-859E-6F44-99A9-D55E50F6CEB7}" srcOrd="0" destOrd="0" presId="urn:microsoft.com/office/officeart/2005/8/layout/vList3"/>
    <dgm:cxn modelId="{93833839-12DB-7348-9288-4B4B16639BF4}" srcId="{5D175ABB-C854-A841-B735-2DB2DDE51EAD}" destId="{3FB8BCE6-5994-AD4C-97D9-9788F45FDA45}" srcOrd="0" destOrd="0" parTransId="{765B6506-7AFD-3541-A7E8-07447B91ED20}" sibTransId="{90E60574-9229-1242-A064-E6E7BEB4CC54}"/>
    <dgm:cxn modelId="{0F5B5E55-2FA1-FF48-AFB5-180E167DA833}" srcId="{5D175ABB-C854-A841-B735-2DB2DDE51EAD}" destId="{0CE082CA-F575-1E41-8F27-86847398A5E5}" srcOrd="2" destOrd="0" parTransId="{466266F4-10B6-DC4E-B202-6752ECB4C1D4}" sibTransId="{C3CF3113-FFAF-B24B-B32D-26E42C9FBDD5}"/>
    <dgm:cxn modelId="{069CF560-BEF3-A945-A138-F4B6C54AAD82}" srcId="{5D175ABB-C854-A841-B735-2DB2DDE51EAD}" destId="{3ADA8E0D-4290-EB4F-A3B1-0E5139620405}" srcOrd="1" destOrd="0" parTransId="{4F67073D-25D6-534E-85DD-1FB47FCEE9F2}" sibTransId="{043B24B7-E02E-374E-8338-C2E3B634C0DC}"/>
    <dgm:cxn modelId="{977EB86B-9783-C64B-AA77-603F5AB518E7}" type="presOf" srcId="{F97BB630-F062-B443-A99D-F16037B6630A}" destId="{740F681C-F775-D04B-85DE-F090BAC59243}" srcOrd="0" destOrd="0" presId="urn:microsoft.com/office/officeart/2005/8/layout/vList3"/>
    <dgm:cxn modelId="{E253986C-1507-E14F-AA23-CD31B29E4447}" srcId="{5D175ABB-C854-A841-B735-2DB2DDE51EAD}" destId="{F97BB630-F062-B443-A99D-F16037B6630A}" srcOrd="4" destOrd="0" parTransId="{77A0CCB0-2FD1-5D4E-A5BE-0F8CFD412DB6}" sibTransId="{E183D75C-46D7-534F-8CE5-19D6F65665E2}"/>
    <dgm:cxn modelId="{1457BD87-0508-0B47-9001-E7F835DE3D2B}" type="presOf" srcId="{59152CE4-D8E2-D549-9697-8F8B1C124EF8}" destId="{E96A6B77-5E78-8041-B5F6-D15B326644A0}" srcOrd="0" destOrd="0" presId="urn:microsoft.com/office/officeart/2005/8/layout/vList3"/>
    <dgm:cxn modelId="{752816C0-06B0-A443-A87F-421124AD70AA}" type="presOf" srcId="{0CE082CA-F575-1E41-8F27-86847398A5E5}" destId="{8511B80B-1360-FC47-9C4D-DD90E53FC97B}" srcOrd="0" destOrd="0" presId="urn:microsoft.com/office/officeart/2005/8/layout/vList3"/>
    <dgm:cxn modelId="{3B136A0C-F4C0-C44E-A99C-4CC114F80EE7}" type="presParOf" srcId="{847BA174-A793-784F-84B0-127E6A4CCA92}" destId="{FADDBC38-92E4-784E-8318-6C456DD7C592}" srcOrd="0" destOrd="0" presId="urn:microsoft.com/office/officeart/2005/8/layout/vList3"/>
    <dgm:cxn modelId="{38394BD4-0574-9543-887B-67A48D532ECA}" type="presParOf" srcId="{FADDBC38-92E4-784E-8318-6C456DD7C592}" destId="{5BC0FD05-B517-F342-B8F3-AC46A4B0894E}" srcOrd="0" destOrd="0" presId="urn:microsoft.com/office/officeart/2005/8/layout/vList3"/>
    <dgm:cxn modelId="{2345EE84-69D3-344A-AB34-000CD1D5C2B0}" type="presParOf" srcId="{FADDBC38-92E4-784E-8318-6C456DD7C592}" destId="{09C62D0A-F280-464A-82C4-E67988245193}" srcOrd="1" destOrd="0" presId="urn:microsoft.com/office/officeart/2005/8/layout/vList3"/>
    <dgm:cxn modelId="{5361A448-FCE5-4046-BE23-DC385DBDF2EC}" type="presParOf" srcId="{847BA174-A793-784F-84B0-127E6A4CCA92}" destId="{B73D5424-2EE3-DF47-B1AD-C7EDE89EF515}" srcOrd="1" destOrd="0" presId="urn:microsoft.com/office/officeart/2005/8/layout/vList3"/>
    <dgm:cxn modelId="{9D7B814E-0522-E942-BF85-1369D2449002}" type="presParOf" srcId="{847BA174-A793-784F-84B0-127E6A4CCA92}" destId="{9517F494-F93F-1A42-8F9B-F916B972E499}" srcOrd="2" destOrd="0" presId="urn:microsoft.com/office/officeart/2005/8/layout/vList3"/>
    <dgm:cxn modelId="{09C0B7C7-89CE-E841-A9D1-E65B96628405}" type="presParOf" srcId="{9517F494-F93F-1A42-8F9B-F916B972E499}" destId="{D8AC8B0B-AAE3-BE49-A5F2-52F65DF391C3}" srcOrd="0" destOrd="0" presId="urn:microsoft.com/office/officeart/2005/8/layout/vList3"/>
    <dgm:cxn modelId="{F706327B-6C7E-BB46-9430-DA6DED1B7D1E}" type="presParOf" srcId="{9517F494-F93F-1A42-8F9B-F916B972E499}" destId="{7EA8E6E1-859E-6F44-99A9-D55E50F6CEB7}" srcOrd="1" destOrd="0" presId="urn:microsoft.com/office/officeart/2005/8/layout/vList3"/>
    <dgm:cxn modelId="{C9D42D86-B49B-4B44-9C42-DDA3E9495650}" type="presParOf" srcId="{847BA174-A793-784F-84B0-127E6A4CCA92}" destId="{3D910316-9687-D84A-951A-00B74A65DE96}" srcOrd="3" destOrd="0" presId="urn:microsoft.com/office/officeart/2005/8/layout/vList3"/>
    <dgm:cxn modelId="{A35E9D8A-4939-CD4E-A322-0336ABF2DE81}" type="presParOf" srcId="{847BA174-A793-784F-84B0-127E6A4CCA92}" destId="{66912A01-CB5E-3A46-87F3-4A6DB65B9C79}" srcOrd="4" destOrd="0" presId="urn:microsoft.com/office/officeart/2005/8/layout/vList3"/>
    <dgm:cxn modelId="{B053DF04-CA40-FA4C-AAF2-BD9CE72BD222}" type="presParOf" srcId="{66912A01-CB5E-3A46-87F3-4A6DB65B9C79}" destId="{F69DFB63-067F-7048-A292-A2AF7F90BEC8}" srcOrd="0" destOrd="0" presId="urn:microsoft.com/office/officeart/2005/8/layout/vList3"/>
    <dgm:cxn modelId="{28FF3230-4A6F-4844-83E0-E26824F39CAE}" type="presParOf" srcId="{66912A01-CB5E-3A46-87F3-4A6DB65B9C79}" destId="{8511B80B-1360-FC47-9C4D-DD90E53FC97B}" srcOrd="1" destOrd="0" presId="urn:microsoft.com/office/officeart/2005/8/layout/vList3"/>
    <dgm:cxn modelId="{1D913A9D-1353-A649-869F-FEB1975A5B54}" type="presParOf" srcId="{847BA174-A793-784F-84B0-127E6A4CCA92}" destId="{30E1A4F6-141C-8D44-9B54-2222340DFB61}" srcOrd="5" destOrd="0" presId="urn:microsoft.com/office/officeart/2005/8/layout/vList3"/>
    <dgm:cxn modelId="{25D3B823-E473-9C47-B684-738140C1770D}" type="presParOf" srcId="{847BA174-A793-784F-84B0-127E6A4CCA92}" destId="{3AC3E913-D9AF-7444-B03B-AEE04962CB92}" srcOrd="6" destOrd="0" presId="urn:microsoft.com/office/officeart/2005/8/layout/vList3"/>
    <dgm:cxn modelId="{B8268D6D-C3CF-D444-A251-0179BF9F9EBF}" type="presParOf" srcId="{3AC3E913-D9AF-7444-B03B-AEE04962CB92}" destId="{EFDB6941-E68D-5C47-A0C8-90F4D42FBC93}" srcOrd="0" destOrd="0" presId="urn:microsoft.com/office/officeart/2005/8/layout/vList3"/>
    <dgm:cxn modelId="{568FC3AE-D975-9A43-8A9B-E71A48706823}" type="presParOf" srcId="{3AC3E913-D9AF-7444-B03B-AEE04962CB92}" destId="{E96A6B77-5E78-8041-B5F6-D15B326644A0}" srcOrd="1" destOrd="0" presId="urn:microsoft.com/office/officeart/2005/8/layout/vList3"/>
    <dgm:cxn modelId="{6FFB2F92-E356-164E-BD44-EF6CA5E25704}" type="presParOf" srcId="{847BA174-A793-784F-84B0-127E6A4CCA92}" destId="{43CDA771-5F6A-3C4B-9C57-18166E5C479A}" srcOrd="7" destOrd="0" presId="urn:microsoft.com/office/officeart/2005/8/layout/vList3"/>
    <dgm:cxn modelId="{183DE5BC-EE5D-6B4C-9936-02037A7AF544}" type="presParOf" srcId="{847BA174-A793-784F-84B0-127E6A4CCA92}" destId="{C5F2343C-9967-F941-A721-1BD1140A6CC5}" srcOrd="8" destOrd="0" presId="urn:microsoft.com/office/officeart/2005/8/layout/vList3"/>
    <dgm:cxn modelId="{48F9F359-E202-0245-8AA9-0BE2D68A90A4}" type="presParOf" srcId="{C5F2343C-9967-F941-A721-1BD1140A6CC5}" destId="{66C8C475-43C4-B543-8990-37233EC6E6EC}" srcOrd="0" destOrd="0" presId="urn:microsoft.com/office/officeart/2005/8/layout/vList3"/>
    <dgm:cxn modelId="{2FCAD6E2-A275-6B4C-9F70-5D68EDF4B7CF}" type="presParOf" srcId="{C5F2343C-9967-F941-A721-1BD1140A6CC5}" destId="{740F681C-F775-D04B-85DE-F090BAC59243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C62D0A-F280-464A-82C4-E67988245193}">
      <dsp:nvSpPr>
        <dsp:cNvPr id="0" name=""/>
        <dsp:cNvSpPr/>
      </dsp:nvSpPr>
      <dsp:spPr>
        <a:xfrm rot="10800000">
          <a:off x="1936811" y="2205"/>
          <a:ext cx="6992874" cy="70179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9471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 err="1"/>
            <a:t>Arre</a:t>
          </a:r>
          <a:r>
            <a:rPr lang="nl-NL" sz="1900" kern="1200" dirty="0"/>
            <a:t> </a:t>
          </a:r>
          <a:r>
            <a:rPr lang="nl-NL" sz="1900" kern="1200"/>
            <a:t>financieel ondersteunen (€ 30.000)</a:t>
          </a:r>
        </a:p>
      </dsp:txBody>
      <dsp:txXfrm rot="10800000">
        <a:off x="2112259" y="2205"/>
        <a:ext cx="6817426" cy="701793"/>
      </dsp:txXfrm>
    </dsp:sp>
    <dsp:sp modelId="{5BC0FD05-B517-F342-B8F3-AC46A4B0894E}">
      <dsp:nvSpPr>
        <dsp:cNvPr id="0" name=""/>
        <dsp:cNvSpPr/>
      </dsp:nvSpPr>
      <dsp:spPr>
        <a:xfrm>
          <a:off x="1585914" y="2205"/>
          <a:ext cx="701793" cy="701793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8000" b="-8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A8E6E1-859E-6F44-99A9-D55E50F6CEB7}">
      <dsp:nvSpPr>
        <dsp:cNvPr id="0" name=""/>
        <dsp:cNvSpPr/>
      </dsp:nvSpPr>
      <dsp:spPr>
        <a:xfrm rot="10800000">
          <a:off x="1936811" y="913488"/>
          <a:ext cx="6992874" cy="70179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9471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/>
            <a:t>Ontwikkel één landelijk digitaal loket waar burgers al hun openstaande vorderingen en incassotrajecten kunnen inzien.</a:t>
          </a:r>
          <a:endParaRPr lang="nl-NL" sz="1900" kern="1200" dirty="0"/>
        </a:p>
      </dsp:txBody>
      <dsp:txXfrm rot="10800000">
        <a:off x="2112259" y="913488"/>
        <a:ext cx="6817426" cy="701793"/>
      </dsp:txXfrm>
    </dsp:sp>
    <dsp:sp modelId="{D8AC8B0B-AAE3-BE49-A5F2-52F65DF391C3}">
      <dsp:nvSpPr>
        <dsp:cNvPr id="0" name=""/>
        <dsp:cNvSpPr/>
      </dsp:nvSpPr>
      <dsp:spPr>
        <a:xfrm>
          <a:off x="1585914" y="913488"/>
          <a:ext cx="701793" cy="701793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t="-8000" b="-8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11B80B-1360-FC47-9C4D-DD90E53FC97B}">
      <dsp:nvSpPr>
        <dsp:cNvPr id="0" name=""/>
        <dsp:cNvSpPr/>
      </dsp:nvSpPr>
      <dsp:spPr>
        <a:xfrm rot="10800000">
          <a:off x="1936811" y="1824772"/>
          <a:ext cx="6992874" cy="70179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9471" tIns="72390" rIns="135128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/>
            <a:t>Advisering aan uitvoeringsorganisaties over kosten/baten van kleine vorderingen</a:t>
          </a:r>
        </a:p>
      </dsp:txBody>
      <dsp:txXfrm rot="10800000">
        <a:off x="2112259" y="1824772"/>
        <a:ext cx="6817426" cy="701793"/>
      </dsp:txXfrm>
    </dsp:sp>
    <dsp:sp modelId="{F69DFB63-067F-7048-A292-A2AF7F90BEC8}">
      <dsp:nvSpPr>
        <dsp:cNvPr id="0" name=""/>
        <dsp:cNvSpPr/>
      </dsp:nvSpPr>
      <dsp:spPr>
        <a:xfrm>
          <a:off x="1585914" y="1824772"/>
          <a:ext cx="701793" cy="701793"/>
        </a:xfrm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 t="-8000" b="-8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6A6B77-5E78-8041-B5F6-D15B326644A0}">
      <dsp:nvSpPr>
        <dsp:cNvPr id="0" name=""/>
        <dsp:cNvSpPr/>
      </dsp:nvSpPr>
      <dsp:spPr>
        <a:xfrm rot="10800000">
          <a:off x="1936811" y="2736056"/>
          <a:ext cx="6992874" cy="70179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9471" tIns="72390" rIns="135128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/>
            <a:t>modereren gesprekstafel over kleine vorderingsproblematiek</a:t>
          </a:r>
        </a:p>
      </dsp:txBody>
      <dsp:txXfrm rot="10800000">
        <a:off x="2112259" y="2736056"/>
        <a:ext cx="6817426" cy="701793"/>
      </dsp:txXfrm>
    </dsp:sp>
    <dsp:sp modelId="{EFDB6941-E68D-5C47-A0C8-90F4D42FBC93}">
      <dsp:nvSpPr>
        <dsp:cNvPr id="0" name=""/>
        <dsp:cNvSpPr/>
      </dsp:nvSpPr>
      <dsp:spPr>
        <a:xfrm>
          <a:off x="1585914" y="2736056"/>
          <a:ext cx="701793" cy="701793"/>
        </a:xfrm>
        <a:prstGeom prst="ellipse">
          <a:avLst/>
        </a:prstGeom>
        <a:blipFill>
          <a:blip xmlns:r="http://schemas.openxmlformats.org/officeDocument/2006/relationships" r:embed="rId4"/>
          <a:srcRect/>
          <a:stretch>
            <a:fillRect t="-8000" b="-8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0F681C-F775-D04B-85DE-F090BAC59243}">
      <dsp:nvSpPr>
        <dsp:cNvPr id="0" name=""/>
        <dsp:cNvSpPr/>
      </dsp:nvSpPr>
      <dsp:spPr>
        <a:xfrm rot="10800000">
          <a:off x="1936811" y="3647339"/>
          <a:ext cx="6992874" cy="70179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9471" tIns="72390" rIns="135128" bIns="7239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/>
            <a:t>een ander goed idee</a:t>
          </a:r>
        </a:p>
      </dsp:txBody>
      <dsp:txXfrm rot="10800000">
        <a:off x="2112259" y="3647339"/>
        <a:ext cx="6817426" cy="701793"/>
      </dsp:txXfrm>
    </dsp:sp>
    <dsp:sp modelId="{66C8C475-43C4-B543-8990-37233EC6E6EC}">
      <dsp:nvSpPr>
        <dsp:cNvPr id="0" name=""/>
        <dsp:cNvSpPr/>
      </dsp:nvSpPr>
      <dsp:spPr>
        <a:xfrm>
          <a:off x="1585914" y="3647339"/>
          <a:ext cx="701793" cy="701793"/>
        </a:xfrm>
        <a:prstGeom prst="ellipse">
          <a:avLst/>
        </a:prstGeom>
        <a:blipFill>
          <a:blip xmlns:r="http://schemas.openxmlformats.org/officeDocument/2006/relationships" r:embed="rId5"/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049BD2-76B1-D6E3-DA96-0727A1EB7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A70DB5-A81E-FC9F-3A41-16D30780E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2FEB709-D205-3157-0C45-E2F5515E5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51F3750-8EFA-56B6-E258-447229E4B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88358A0-675E-1BEB-F9CF-B1DD8E945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81094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509E90-2564-5D0C-CA52-8867CE7FE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2274C7E-A268-409B-9A40-A48AC78FFE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D6CF1FB-31A5-3E32-275A-CAB2535E5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4698C17-F5C6-2DEB-D4F2-61D6AEFBC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97C54D7-B668-3609-DF02-0C4D92FBF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4921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61E3D131-0C1D-C8E2-DD63-6BD823B85A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C205C68-327B-25C6-22E5-96A7252C91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F8CBE31-7E83-9B5F-1D5C-FFA97A8C8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863F4B7-A540-75D7-8C78-4DE164C88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272B5FD-60A4-AB72-07BB-97FB51CDD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342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2A82DA-D9D7-2F24-3A9E-767C7120C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42CCD84-A6EC-43B1-6FB0-D6532250B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7BFA418-1D14-9844-2E10-D5FDF3DEC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FF82578-D8E2-B8C9-0061-28A5CA5E7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C3D733D-C087-5ABB-A657-40973CCF4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9669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50B0FD-6773-37C1-2C7D-F58B597E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127A272-83B9-25A7-B251-BD142A78C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7567B4A-F8A5-A2A9-186E-6E0030534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D02C6AA-E0B5-CE4B-B4C5-FA57DC6B2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8479420-2EAB-78C3-748B-E905EA1CB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231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30924F-0FCA-31F9-B7DF-18D9C733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6B09CDD-77AD-746F-8927-B62851D586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43140A8-7011-796E-F1AE-D0C75F612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9048882-A156-6543-3A0D-5D2812BA7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A75EFB6-27B7-924C-E550-B319F3E66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725CA1C-FC8F-2A1B-20CE-80AF2BCE7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5353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BDD23A-08DC-EE07-AB6D-0D4206E7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27E7626-2E93-0443-0DDB-9904D7D7E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AD5A03C-05F7-1CCB-D4B7-AB285F304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0AE07E6-4BB7-38FB-08F3-A1F81F6C5D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5CDC3B6-B4FB-1938-75DC-E0AE1709DB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D297528-2878-85E1-32A5-EC3B0EEFA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5572CAE-BF86-2115-3D40-CA2A7D6D8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580F0E5D-87A1-34D2-7953-99AC659C7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3000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566234-6280-D142-F560-533AEA3BF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BBB11D1-9450-0D9D-4355-A0EFDB7C3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8C16915-F73E-A33C-E0CE-BE55548A8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149BDCF-5178-7841-CE1A-CAFA73B49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595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3D51E55-437A-D66C-6856-EB74C65A7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BE1B5E7-EF9F-DC6D-3208-69460DA18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7FF5C83-3BF6-1FD2-952D-B2C57A605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27025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9A6358-7C21-0CFF-3BF8-6539F1A25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DDE713-86AA-84B5-4D00-C51202FEF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900A62A-D881-4BB7-32F1-00FD7CEC3E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D70491B-38F9-D29C-2834-23A79A5CE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FBF84E2-BBAB-E601-8A8D-FB55D03E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64DD1F7-64A0-3222-09C5-C5B49C300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0646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22AE9A-D5D5-547B-9CAA-BFA24C78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9FCB691-7312-CBA9-291E-696406310C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5A693A8-67D4-3554-2040-D3BB6709E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1DC6410-FC0E-1A93-B464-6B3D9CB5E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1600DF-4E37-0759-CE79-C15A06C23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F2FFD30-1D15-6627-EED1-05896B12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94271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67CD62DF-03A8-4E32-A749-3F8774A06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8BB6B8E-B02F-B2F9-4B91-BAA35100A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4569106-045F-8A08-7BD0-240AF59645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42E338-6D1E-154F-A419-F3F8F32BC8CF}" type="datetimeFigureOut">
              <a:rPr lang="nl-NL" smtClean="0"/>
              <a:t>29-10-2025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454A8F4-874A-0B79-1B21-4C9CDA06CB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C38A052-78B0-1BBD-A44F-2DEC1303A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DD6CBD-F84F-8247-B940-F155F8034E1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6671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7">
            <a:extLst>
              <a:ext uri="{FF2B5EF4-FFF2-40B4-BE49-F238E27FC236}">
                <a16:creationId xmlns:a16="http://schemas.microsoft.com/office/drawing/2014/main" id="{095B79CA-1CB8-A133-67D7-E2B7AC1F9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D820EC-950C-F508-07BD-2EABC5665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43849"/>
            <a:ext cx="4145582" cy="4638825"/>
          </a:xfrm>
        </p:spPr>
        <p:txBody>
          <a:bodyPr anchor="t">
            <a:normAutofit/>
          </a:bodyPr>
          <a:lstStyle/>
          <a:p>
            <a:r>
              <a:rPr lang="nl-NL" dirty="0"/>
              <a:t>Invorderings-problematiek</a:t>
            </a:r>
            <a:br>
              <a:rPr lang="nl-NL" dirty="0"/>
            </a:br>
            <a:r>
              <a:rPr lang="nl-NL" dirty="0"/>
              <a:t>of</a:t>
            </a:r>
            <a:br>
              <a:rPr lang="nl-NL" dirty="0"/>
            </a:br>
            <a:r>
              <a:rPr lang="nl-NL" dirty="0"/>
              <a:t>‘5 euro klanten’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01A96CC-62EA-0738-193F-27EA03687A4E}"/>
              </a:ext>
            </a:extLst>
          </p:cNvPr>
          <p:cNvSpPr>
            <a:spLocks noGrp="1"/>
          </p:cNvSp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VSVAR" val="TitledTextBox"/>
                    <p202:designTag name="ARCH:1:CLS" val="InformationBlock"/>
                  </p202:designTagLst>
                </p202:designPr>
              </p:ext>
            </p:extLst>
          </p:nvPr>
        </p:nvSpPr>
        <p:spPr>
          <a:xfrm>
            <a:off x="5532120" y="1543849"/>
            <a:ext cx="5681358" cy="4818068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nl-NL" sz="1400" b="1" dirty="0"/>
              <a:t>Schets van de problematiek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242424"/>
                </a:solidFill>
                <a:effectLst/>
                <a:latin typeface="Arial" panose="020B0604020202020204" pitchFamily="34" charset="0"/>
                <a:ea typeface="Segoe UI" panose="020B0502040204020203" pitchFamily="34" charset="0"/>
              </a:rPr>
              <a:t>een probleem in de publieke dienstverlening waarbij de administratiekosten voor het invorderen van kleine bedragen hoger zijn dan het bedrag zelf en leidt bij burgers tot </a:t>
            </a:r>
            <a:r>
              <a:rPr kumimoji="0" lang="nl-NL" altLang="nl-NL" sz="1400" b="0" i="0" u="none" strike="noStrike" cap="none" normalizeH="0" baseline="0" dirty="0" err="1">
                <a:ln>
                  <a:noFill/>
                </a:ln>
                <a:solidFill>
                  <a:srgbClr val="242424"/>
                </a:solidFill>
                <a:effectLst/>
                <a:latin typeface="Arial" panose="020B0604020202020204" pitchFamily="34" charset="0"/>
                <a:ea typeface="Segoe UI" panose="020B0502040204020203" pitchFamily="34" charset="0"/>
              </a:rPr>
              <a:t>schuldenspriraal</a:t>
            </a:r>
            <a:r>
              <a:rPr lang="nl-NL" altLang="nl-NL" sz="1400" dirty="0">
                <a:solidFill>
                  <a:srgbClr val="242424"/>
                </a:solidFill>
                <a:latin typeface="Arial" panose="020B0604020202020204" pitchFamily="34" charset="0"/>
                <a:ea typeface="Segoe UI" panose="020B0502040204020203" pitchFamily="34" charset="0"/>
              </a:rPr>
              <a:t> en</a:t>
            </a:r>
            <a:r>
              <a:rPr kumimoji="0" lang="nl-NL" altLang="nl-NL" sz="1400" b="0" i="0" u="none" strike="noStrike" cap="none" normalizeH="0" baseline="0" dirty="0">
                <a:ln>
                  <a:noFill/>
                </a:ln>
                <a:solidFill>
                  <a:srgbClr val="242424"/>
                </a:solidFill>
                <a:effectLst/>
                <a:latin typeface="Arial" panose="020B0604020202020204" pitchFamily="34" charset="0"/>
                <a:ea typeface="Segoe UI" panose="020B0502040204020203" pitchFamily="34" charset="0"/>
              </a:rPr>
              <a:t> argwaan naar overheid </a:t>
            </a:r>
            <a:endParaRPr lang="nl-NL" sz="1400" dirty="0"/>
          </a:p>
          <a:p>
            <a:pPr marL="0" indent="0">
              <a:spcBef>
                <a:spcPts val="2500"/>
              </a:spcBef>
              <a:buFont typeface="Arial" panose="020B0604020202020204" pitchFamily="34" charset="0"/>
              <a:buNone/>
            </a:pPr>
            <a:r>
              <a:rPr lang="nl-NL" sz="1400" b="1" dirty="0"/>
              <a:t>Discussie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nl-NL" sz="1400" dirty="0" err="1"/>
              <a:t>Arre</a:t>
            </a:r>
            <a:r>
              <a:rPr lang="nl-NL" sz="1400" dirty="0"/>
              <a:t> Zuurmond zou graag willen bijdragen aan een oplossing van dit probleem en vraagt </a:t>
            </a:r>
            <a:r>
              <a:rPr lang="nl-NL" sz="1400" dirty="0" err="1"/>
              <a:t>Statendaal</a:t>
            </a:r>
            <a:r>
              <a:rPr lang="nl-NL" sz="1400" dirty="0"/>
              <a:t> om vanuit haar positie welke bijdrage ze kan leveren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nl-NL" sz="1400" dirty="0"/>
              <a:t>Het doel van deze discussie is om te komen tot concrete acties waarmee we Arre kunnen helpen.</a:t>
            </a:r>
          </a:p>
        </p:txBody>
      </p:sp>
    </p:spTree>
    <p:extLst>
      <p:ext uri="{BB962C8B-B14F-4D97-AF65-F5344CB8AC3E}">
        <p14:creationId xmlns:p14="http://schemas.microsoft.com/office/powerpoint/2010/main" val="3898669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9134FD-754C-1403-C2DF-4B950E39B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869"/>
            <a:ext cx="10515600" cy="1325563"/>
          </a:xfrm>
        </p:spPr>
        <p:txBody>
          <a:bodyPr/>
          <a:lstStyle/>
          <a:p>
            <a:r>
              <a:rPr lang="nl-NL" dirty="0"/>
              <a:t>Problematiek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3318657-83C9-7EE8-3DCE-2B7F3FB7579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98921" y="2170480"/>
            <a:ext cx="10515600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nl-NL" altLang="nl-NL" sz="2400" b="1" dirty="0">
                <a:solidFill>
                  <a:srgbClr val="242424"/>
                </a:solidFill>
                <a:latin typeface="Arial" panose="020B0604020202020204" pitchFamily="34" charset="0"/>
              </a:rPr>
              <a:t>Oplopende kosten bij betalingsachterstand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nl-NL" altLang="nl-NL" sz="2400" dirty="0">
                <a:solidFill>
                  <a:srgbClr val="242424"/>
                </a:solidFill>
                <a:latin typeface="Arial" panose="020B0604020202020204" pitchFamily="34" charset="0"/>
              </a:rPr>
              <a:t>Een oorspronkelijke schuld van €5 kan oplopen tot meer dan €500 door administratiekosten, rente, aanmaningen en deurwaarderskosten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nl-NL" altLang="nl-NL" sz="2400" dirty="0">
              <a:solidFill>
                <a:srgbClr val="242424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nl-NL" altLang="nl-NL" sz="2400" b="1" dirty="0">
                <a:solidFill>
                  <a:srgbClr val="242424"/>
                </a:solidFill>
                <a:latin typeface="Arial" panose="020B0604020202020204" pitchFamily="34" charset="0"/>
              </a:rPr>
              <a:t>Hoge kosten voor invordering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nl-NL" altLang="nl-NL" sz="2400" dirty="0">
                <a:solidFill>
                  <a:srgbClr val="242424"/>
                </a:solidFill>
                <a:latin typeface="Arial" panose="020B0604020202020204" pitchFamily="34" charset="0"/>
              </a:rPr>
              <a:t>Schattingen uitvoeringskosten (incl. incasso) versus schulden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nl-NL" altLang="nl-NL" sz="2400" dirty="0">
                <a:solidFill>
                  <a:srgbClr val="242424"/>
                </a:solidFill>
                <a:latin typeface="Arial" panose="020B0604020202020204" pitchFamily="34" charset="0"/>
              </a:rPr>
              <a:t>Uitvoeringskosten 				± € 826 </a:t>
            </a:r>
            <a:r>
              <a:rPr lang="nl-NL" altLang="nl-NL" sz="2400" dirty="0" err="1">
                <a:solidFill>
                  <a:srgbClr val="242424"/>
                </a:solidFill>
                <a:latin typeface="Arial" panose="020B0604020202020204" pitchFamily="34" charset="0"/>
              </a:rPr>
              <a:t>mln</a:t>
            </a:r>
            <a:endParaRPr lang="nl-NL" altLang="nl-NL" sz="2400" dirty="0">
              <a:solidFill>
                <a:srgbClr val="242424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nl-NL" altLang="nl-NL" sz="2400" dirty="0">
                <a:solidFill>
                  <a:srgbClr val="242424"/>
                </a:solidFill>
                <a:latin typeface="Arial" panose="020B0604020202020204" pitchFamily="34" charset="0"/>
              </a:rPr>
              <a:t>Schulden         				± € 590 </a:t>
            </a:r>
            <a:r>
              <a:rPr lang="nl-NL" altLang="nl-NL" sz="2400" dirty="0" err="1">
                <a:solidFill>
                  <a:srgbClr val="242424"/>
                </a:solidFill>
                <a:latin typeface="Arial" panose="020B0604020202020204" pitchFamily="34" charset="0"/>
              </a:rPr>
              <a:t>mln</a:t>
            </a:r>
            <a:endParaRPr lang="nl-NL" altLang="nl-NL" sz="2400" dirty="0">
              <a:solidFill>
                <a:srgbClr val="242424"/>
              </a:solidFill>
              <a:latin typeface="Arial" panose="020B0604020202020204" pitchFamily="34" charset="0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1DA347E-E9B4-4276-C568-C88ED448A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613" y="2566"/>
            <a:ext cx="1533771" cy="217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478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684528-B7D5-8BC9-D464-C8CDEF579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Oorzaak en gevolg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D81DAB0-7C74-351B-BC7E-C25C73ED5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6981" y="1477254"/>
            <a:ext cx="5298038" cy="2282449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nl-NL" sz="2000" b="1" dirty="0"/>
              <a:t>Oorzaken van het probleem</a:t>
            </a:r>
            <a:endParaRPr lang="nl-NL" sz="2000" dirty="0"/>
          </a:p>
          <a:p>
            <a:r>
              <a:rPr lang="nl-NL" sz="2000" dirty="0"/>
              <a:t>Geautomatiseerde processen.</a:t>
            </a:r>
          </a:p>
          <a:p>
            <a:r>
              <a:rPr lang="nl-NL" sz="2000" dirty="0"/>
              <a:t>Wettelijke verplichtingen.</a:t>
            </a:r>
          </a:p>
          <a:p>
            <a:r>
              <a:rPr lang="nl-NL" sz="2000" dirty="0"/>
              <a:t>Gebrek aan bagatelgrenzen (=ondergrens).</a:t>
            </a:r>
          </a:p>
          <a:p>
            <a:r>
              <a:rPr lang="nl-NL" sz="2000" dirty="0"/>
              <a:t>Systeem- en proceskosten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910C413-3FFD-AE77-9E01-056CDF195297}"/>
              </a:ext>
            </a:extLst>
          </p:cNvPr>
          <p:cNvSpPr txBox="1"/>
          <p:nvPr/>
        </p:nvSpPr>
        <p:spPr>
          <a:xfrm>
            <a:off x="1006510" y="4462307"/>
            <a:ext cx="10178980" cy="101566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nl-NL" sz="2000" b="1" dirty="0"/>
              <a:t>gevolg</a:t>
            </a:r>
            <a:r>
              <a:rPr lang="nl-NL" sz="2000" dirty="0"/>
              <a:t>: </a:t>
            </a:r>
          </a:p>
          <a:p>
            <a:r>
              <a:rPr lang="nl-NL" sz="2000" dirty="0"/>
              <a:t>Brief incassobureau → extra kosten (~€73 gemiddeld per vordering) → meerdere aanmaningen/griffierechten → beslag of bewind → verlies arbeidsinkomen of toegang tot zorg</a:t>
            </a:r>
          </a:p>
        </p:txBody>
      </p:sp>
    </p:spTree>
    <p:extLst>
      <p:ext uri="{BB962C8B-B14F-4D97-AF65-F5344CB8AC3E}">
        <p14:creationId xmlns:p14="http://schemas.microsoft.com/office/powerpoint/2010/main" val="2197426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3588C8-29D1-9EA8-C6DD-4DE1740D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speelt dit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79C799E-C1D8-D3E8-14B1-639DC4D89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154" y="1403594"/>
            <a:ext cx="5693229" cy="435133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nl-NL" b="1" dirty="0"/>
              <a:t>Gemeenten</a:t>
            </a:r>
            <a:endParaRPr lang="nl-NL" dirty="0"/>
          </a:p>
          <a:p>
            <a:r>
              <a:rPr lang="nl-NL" b="1" dirty="0"/>
              <a:t> </a:t>
            </a:r>
            <a:r>
              <a:rPr lang="nl-NL" dirty="0"/>
              <a:t>Denk aan terugvorderingen van bijzondere bijstand, gemeentelijke belastingen (afvalstoffenheffing, hondenbelasting), parkeerboetes.</a:t>
            </a:r>
          </a:p>
          <a:p>
            <a:r>
              <a:rPr lang="nl-NL" b="1" dirty="0"/>
              <a:t> </a:t>
            </a:r>
            <a:r>
              <a:rPr lang="nl-NL" dirty="0"/>
              <a:t>Vordering vaak &lt; €500, maar incassotrajecten kunnen oplopen tot honderden euro’s extra.</a:t>
            </a:r>
          </a:p>
          <a:p>
            <a:r>
              <a:rPr lang="nl-NL" b="1" dirty="0"/>
              <a:t> </a:t>
            </a:r>
            <a:r>
              <a:rPr lang="nl-NL" dirty="0"/>
              <a:t>Gemeenten zijn ook verantwoordelijk voor schuldhulpverlening, waardoor ze dubbel geraakt worden: als schuldeiser én als hulpverlener.</a:t>
            </a:r>
          </a:p>
          <a:p>
            <a:pPr marL="0" indent="0">
              <a:buNone/>
            </a:pPr>
            <a:r>
              <a:rPr lang="nl-NL" b="1" dirty="0"/>
              <a:t>Zorgverzekeraars</a:t>
            </a:r>
            <a:endParaRPr lang="nl-NL" dirty="0"/>
          </a:p>
          <a:p>
            <a:r>
              <a:rPr lang="nl-NL" b="1" dirty="0"/>
              <a:t> </a:t>
            </a:r>
            <a:r>
              <a:rPr lang="nl-NL" dirty="0"/>
              <a:t>Onbetaalde premie of eigen risico leidt tot kleine vorderingen die snel juridisch worden opgehoogd.</a:t>
            </a:r>
          </a:p>
          <a:p>
            <a:r>
              <a:rPr lang="nl-NL" b="1" dirty="0"/>
              <a:t> </a:t>
            </a:r>
            <a:r>
              <a:rPr lang="nl-NL" dirty="0"/>
              <a:t>Bij langdurige wanbetaling volgt inschrijving bij het CAK (regeling wanbetalers), wat extra kosten en administratieve lasten oplevert.</a:t>
            </a:r>
          </a:p>
          <a:p>
            <a:pPr marL="0" indent="0">
              <a:buNone/>
            </a:pPr>
            <a:r>
              <a:rPr lang="nl-NL" b="1" dirty="0"/>
              <a:t>Woningcorporaties</a:t>
            </a:r>
            <a:endParaRPr lang="nl-NL" dirty="0"/>
          </a:p>
          <a:p>
            <a:r>
              <a:rPr lang="nl-NL" b="1" dirty="0"/>
              <a:t> </a:t>
            </a:r>
            <a:r>
              <a:rPr lang="nl-NL" dirty="0"/>
              <a:t>Achterstallige huurbetalingen beginnen vaak klein, maar leiden tot incasso, deurwaarderskosten en soms zelfs ontruiming.</a:t>
            </a:r>
          </a:p>
          <a:p>
            <a:r>
              <a:rPr lang="nl-NL" b="1" dirty="0"/>
              <a:t> </a:t>
            </a:r>
            <a:r>
              <a:rPr lang="nl-NL" dirty="0"/>
              <a:t>Corporaties hebben belang bij preventie, maar missen vaak directe toegang tot schuldhulpdata.</a:t>
            </a:r>
          </a:p>
          <a:p>
            <a:pPr marL="0" indent="0">
              <a:buNone/>
            </a:pPr>
            <a:r>
              <a:rPr lang="nl-NL" b="1" dirty="0"/>
              <a:t>Onderwijsinstellingen (MBO/HBO/WO)</a:t>
            </a:r>
            <a:endParaRPr lang="nl-NL" dirty="0"/>
          </a:p>
          <a:p>
            <a:r>
              <a:rPr lang="nl-NL" dirty="0"/>
              <a:t>Onbetaalde collegegeldtermijnen, boetes voor te laat inleveren van boeken of apparatuur.</a:t>
            </a:r>
          </a:p>
          <a:p>
            <a:r>
              <a:rPr lang="nl-NL" dirty="0"/>
              <a:t>Kleine bedragen kunnen leiden tot uitschrijving of blokkering van studieresultaten, met grote persoonlijke impact.</a:t>
            </a:r>
          </a:p>
          <a:p>
            <a:endParaRPr lang="nl-NL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16928738-661B-5E61-1E03-B41A1BA1F651}"/>
              </a:ext>
            </a:extLst>
          </p:cNvPr>
          <p:cNvSpPr txBox="1">
            <a:spLocks/>
          </p:cNvSpPr>
          <p:nvPr/>
        </p:nvSpPr>
        <p:spPr>
          <a:xfrm>
            <a:off x="6096000" y="1403594"/>
            <a:ext cx="5693229" cy="5007254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b="1" dirty="0"/>
              <a:t>CJIB (Centraal Justitieel Incassobureau)</a:t>
            </a:r>
            <a:endParaRPr lang="nl-NL" dirty="0"/>
          </a:p>
          <a:p>
            <a:r>
              <a:rPr lang="nl-NL" b="1" dirty="0"/>
              <a:t> </a:t>
            </a:r>
            <a:r>
              <a:rPr lang="nl-NL" dirty="0"/>
              <a:t>Verwerkt verkeersboetes en strafrechtelijke geldboetes.</a:t>
            </a:r>
          </a:p>
          <a:p>
            <a:r>
              <a:rPr lang="nl-NL" b="1" dirty="0"/>
              <a:t> </a:t>
            </a:r>
            <a:r>
              <a:rPr lang="nl-NL" dirty="0"/>
              <a:t>Veel boetes zijn klein (&lt; €100), maar bij uitblijvende betaling worden verhogingen en executiemaatregelen toegepast.</a:t>
            </a:r>
          </a:p>
          <a:p>
            <a:r>
              <a:rPr lang="nl-NL" b="1" dirty="0"/>
              <a:t> </a:t>
            </a:r>
            <a:r>
              <a:rPr lang="nl-NL" dirty="0"/>
              <a:t>CJIB is berucht om het “stapelingseffect” bij kwetsbare groepen.</a:t>
            </a:r>
          </a:p>
          <a:p>
            <a:pPr marL="0" indent="0">
              <a:buNone/>
            </a:pPr>
            <a:r>
              <a:rPr lang="nl-NL" b="1" dirty="0"/>
              <a:t>CAK (Centraal Administratie Kantoor)</a:t>
            </a:r>
            <a:endParaRPr lang="nl-NL" dirty="0"/>
          </a:p>
          <a:p>
            <a:r>
              <a:rPr lang="nl-NL" dirty="0"/>
              <a:t>Voert regelingen uit zoals eigen bijdragen voor </a:t>
            </a:r>
            <a:r>
              <a:rPr lang="nl-NL" dirty="0" err="1"/>
              <a:t>Wmo</a:t>
            </a:r>
            <a:r>
              <a:rPr lang="nl-NL" dirty="0"/>
              <a:t>, WLZ, wanbetalersregeling zorgverzekering.</a:t>
            </a:r>
          </a:p>
          <a:p>
            <a:r>
              <a:rPr lang="nl-NL" dirty="0"/>
              <a:t>Eigen bijdragen van enkele tientjes tot honderden euro’s.</a:t>
            </a:r>
          </a:p>
          <a:p>
            <a:r>
              <a:rPr lang="nl-NL" dirty="0"/>
              <a:t>Bij wanbetaling volgt inschrijving in de wanbetalersregeling → verplichte premie via het CAK → hogere maandlasten → schulden verergeren.</a:t>
            </a:r>
          </a:p>
          <a:p>
            <a:r>
              <a:rPr lang="nl-NL" dirty="0"/>
              <a:t>Vooral bij mensen met GGZ-zorg, </a:t>
            </a:r>
            <a:r>
              <a:rPr lang="nl-NL" dirty="0" err="1"/>
              <a:t>Wmo</a:t>
            </a:r>
            <a:r>
              <a:rPr lang="nl-NL" dirty="0"/>
              <a:t>-ondersteuning of langdurige zorgbehoefte; vaak geen overzicht of digitale toegang tot hun vorderingen.</a:t>
            </a:r>
          </a:p>
          <a:p>
            <a:pPr marL="0" indent="0">
              <a:buNone/>
            </a:pPr>
            <a:r>
              <a:rPr lang="nl-NL" b="1" dirty="0"/>
              <a:t>Belastingdienst</a:t>
            </a:r>
            <a:endParaRPr lang="nl-NL" dirty="0"/>
          </a:p>
          <a:p>
            <a:r>
              <a:rPr lang="nl-NL" dirty="0"/>
              <a:t>Heft en int belastingen (inkomstenbelasting, btw, motorrijtuigenbelasting, etc.).</a:t>
            </a:r>
          </a:p>
          <a:p>
            <a:r>
              <a:rPr lang="nl-NL" dirty="0"/>
              <a:t>Achterstallige belastingaanslagen, boetes, toeslagterugvorderingen.</a:t>
            </a:r>
          </a:p>
          <a:p>
            <a:r>
              <a:rPr lang="nl-NL" dirty="0"/>
              <a:t>Kleine bedragen kunnen snel oplopen door invorderingsrente, aanmaningskosten en dwangbevelen.</a:t>
            </a:r>
          </a:p>
          <a:p>
            <a:r>
              <a:rPr lang="nl-NL" dirty="0"/>
              <a:t>Vooral bij zzp’ers, mensen met wisselend inkomen of foutieve aangiften; invordering is strikt en juridisch complex.</a:t>
            </a:r>
          </a:p>
          <a:p>
            <a:pPr marL="0" indent="0">
              <a:buNone/>
            </a:pPr>
            <a:r>
              <a:rPr lang="nl-NL" b="1" dirty="0"/>
              <a:t>Dienst Toeslagen (onderdeel van Belastingdienst)</a:t>
            </a:r>
            <a:endParaRPr lang="nl-NL" dirty="0"/>
          </a:p>
          <a:p>
            <a:r>
              <a:rPr lang="nl-NL" dirty="0"/>
              <a:t>Verstrekt en verrekent toeslagen (huur, zorg, kinderopvang).</a:t>
            </a:r>
          </a:p>
          <a:p>
            <a:r>
              <a:rPr lang="nl-NL" dirty="0"/>
              <a:t>Terugvorderingen van te veel ontvangen toeslagen, vaak &lt; €500.</a:t>
            </a:r>
          </a:p>
          <a:p>
            <a:r>
              <a:rPr lang="nl-NL" dirty="0"/>
              <a:t>Terugvorderingen komen vaak onverwacht, zijn lastig te betwisten, en worden automatisch verrekend met nieuwe toeslagen.</a:t>
            </a:r>
          </a:p>
          <a:p>
            <a:r>
              <a:rPr lang="nl-NL" dirty="0"/>
              <a:t>Mensen met lage inkomens raken in betalingsproblemen, vooral als meerdere toeslagen tegelijk worden teruggevorderd</a:t>
            </a:r>
          </a:p>
          <a:p>
            <a:endParaRPr lang="nl-NL" dirty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65526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00C6FB-8011-A870-A5A8-A934694A8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speelt dit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B12A032-1CF9-14EE-5414-9DB617A12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6527"/>
            <a:ext cx="10515600" cy="513634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nl-NL" b="1" dirty="0"/>
              <a:t>SVB (Sociale Verzekeringsbank)</a:t>
            </a:r>
            <a:endParaRPr lang="nl-NL" dirty="0"/>
          </a:p>
          <a:p>
            <a:r>
              <a:rPr lang="nl-NL" dirty="0"/>
              <a:t>Terugvordering van te veel uitgekeerde AOW, kinderbijslag of PGB-budgetten.</a:t>
            </a:r>
          </a:p>
          <a:p>
            <a:r>
              <a:rPr lang="nl-NL" dirty="0"/>
              <a:t>Bedragen kunnen klein zijn (&lt; €500), maar bij terugvordering wordt vaak direct verrekend of beslag gelegd.</a:t>
            </a:r>
          </a:p>
          <a:p>
            <a:r>
              <a:rPr lang="nl-NL" dirty="0"/>
              <a:t>Vooral bij ouderen of mensen met een beperking; beperkte digitale vaardigheden vergroten risico op miscommunicatie.</a:t>
            </a:r>
          </a:p>
          <a:p>
            <a:pPr marL="0" indent="0">
              <a:buNone/>
            </a:pPr>
            <a:r>
              <a:rPr lang="nl-NL" b="1" dirty="0"/>
              <a:t>UWV (Uitvoeringsinstituut Werknemersverzekeringen)</a:t>
            </a:r>
            <a:endParaRPr lang="nl-NL" dirty="0"/>
          </a:p>
          <a:p>
            <a:r>
              <a:rPr lang="nl-NL" dirty="0"/>
              <a:t>Terugvordering van WW, WIA of </a:t>
            </a:r>
            <a:r>
              <a:rPr lang="nl-NL" dirty="0" err="1"/>
              <a:t>Ziektewet-uitkeringen</a:t>
            </a:r>
            <a:r>
              <a:rPr lang="nl-NL" dirty="0"/>
              <a:t> bij fouten of wijzigingen in inkomen.</a:t>
            </a:r>
          </a:p>
          <a:p>
            <a:r>
              <a:rPr lang="nl-NL" dirty="0"/>
              <a:t>Kleine fouten in opgave leiden tot terugvorderingen; bezwaarprocedures zijn complex.</a:t>
            </a:r>
          </a:p>
          <a:p>
            <a:r>
              <a:rPr lang="nl-NL" dirty="0"/>
              <a:t>Mensen met wisselende inkomsten (zzp’ers, flexwerkers) lopen risico op onverwachte schulden.</a:t>
            </a:r>
          </a:p>
          <a:p>
            <a:pPr marL="0" indent="0">
              <a:buNone/>
            </a:pPr>
            <a:r>
              <a:rPr lang="nl-NL" b="1" dirty="0"/>
              <a:t>DUO (Dienst Uitvoering Onderwijs)</a:t>
            </a:r>
            <a:endParaRPr lang="nl-NL" dirty="0"/>
          </a:p>
          <a:p>
            <a:r>
              <a:rPr lang="nl-NL" dirty="0"/>
              <a:t>Terugbetaling van studiefinanciering, boetes bij te lang studeren, onterecht ontvangen </a:t>
            </a:r>
            <a:r>
              <a:rPr lang="nl-NL" dirty="0" err="1"/>
              <a:t>OV-studentenkaart</a:t>
            </a:r>
            <a:r>
              <a:rPr lang="nl-NL" dirty="0"/>
              <a:t>.</a:t>
            </a:r>
          </a:p>
          <a:p>
            <a:r>
              <a:rPr lang="nl-NL" dirty="0"/>
              <a:t>Veel vorderingen &lt; €100, maar bij uitblijvende betaling volgen verhogingen en incassotrajecten.</a:t>
            </a:r>
          </a:p>
          <a:p>
            <a:r>
              <a:rPr lang="nl-NL" dirty="0"/>
              <a:t>Jongeren starten hun volwassen leven met schulden; risico op stress en uitval.</a:t>
            </a:r>
          </a:p>
          <a:p>
            <a:pPr marL="0" indent="0">
              <a:buNone/>
            </a:pPr>
            <a:r>
              <a:rPr lang="nl-NL" b="1" dirty="0"/>
              <a:t>Kadaster</a:t>
            </a:r>
            <a:endParaRPr lang="nl-NL" dirty="0"/>
          </a:p>
          <a:p>
            <a:r>
              <a:rPr lang="nl-NL" dirty="0"/>
              <a:t>Leges en inschrijvingskosten voor eigendomsoverdracht, hypotheekakten, etc.</a:t>
            </a:r>
          </a:p>
          <a:p>
            <a:r>
              <a:rPr lang="nl-NL" dirty="0"/>
              <a:t>Meestal incidenteel, maar bij zakelijke klanten of erfgenamen kunnen kleine achterstanden ontstaan.</a:t>
            </a:r>
          </a:p>
          <a:p>
            <a:r>
              <a:rPr lang="nl-NL" dirty="0"/>
              <a:t>Juridische gevolgen bij niet-betaling kunnen disproportioneel zijn (bv. blokkering overdracht).</a:t>
            </a:r>
          </a:p>
          <a:p>
            <a:pPr marL="0" indent="0">
              <a:buNone/>
            </a:pPr>
            <a:r>
              <a:rPr lang="nl-NL" b="1" dirty="0"/>
              <a:t>KvK (Kamer van Koophandel)</a:t>
            </a:r>
            <a:endParaRPr lang="nl-NL" dirty="0"/>
          </a:p>
          <a:p>
            <a:r>
              <a:rPr lang="nl-NL" dirty="0"/>
              <a:t>Jaarlijkse bijdrage Handelsregister, boetes bij niet-tijdige uitschrijving.</a:t>
            </a:r>
          </a:p>
          <a:p>
            <a:r>
              <a:rPr lang="nl-NL" dirty="0"/>
              <a:t>Kleine bedragen (~€50–€80), maar bij langdurige achterstand volgt incasso.</a:t>
            </a:r>
          </a:p>
          <a:p>
            <a:r>
              <a:rPr lang="nl-NL" dirty="0"/>
              <a:t>Vooral bij gestopte ondernemers of slapende </a:t>
            </a:r>
            <a:r>
              <a:rPr lang="nl-NL" dirty="0" err="1"/>
              <a:t>BV’s</a:t>
            </a:r>
            <a:r>
              <a:rPr lang="nl-NL" dirty="0"/>
              <a:t>; onduidelijkheid over verplichtingen leidt tot onnodige schulden.</a:t>
            </a:r>
          </a:p>
        </p:txBody>
      </p:sp>
    </p:spTree>
    <p:extLst>
      <p:ext uri="{BB962C8B-B14F-4D97-AF65-F5344CB8AC3E}">
        <p14:creationId xmlns:p14="http://schemas.microsoft.com/office/powerpoint/2010/main" val="1804838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00A763-CF62-3BB7-CAAA-D72E01653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kunnen wij vanuit </a:t>
            </a:r>
            <a:r>
              <a:rPr lang="nl-NL" dirty="0" err="1"/>
              <a:t>Statendaal</a:t>
            </a:r>
            <a:r>
              <a:rPr lang="nl-NL" dirty="0"/>
              <a:t> doen</a:t>
            </a:r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B6AFF55B-D2C5-3A41-AF07-959C25CA08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479015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793840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875</Words>
  <Application>Microsoft Macintosh PowerPoint</Application>
  <PresentationFormat>Breedbeeld</PresentationFormat>
  <Paragraphs>83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Neue Haas Grotesk Text Pro</vt:lpstr>
      <vt:lpstr>Kantoorthema</vt:lpstr>
      <vt:lpstr>Invorderings-problematiek of ‘5 euro klanten’</vt:lpstr>
      <vt:lpstr>Problematiek</vt:lpstr>
      <vt:lpstr>Oorzaak en gevolg</vt:lpstr>
      <vt:lpstr>Waar speelt dit</vt:lpstr>
      <vt:lpstr>Waar speelt dit</vt:lpstr>
      <vt:lpstr>Wat kunnen wij vanuit Statendaal doen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Invorderings-problematiek of ‘5 euro klanten’</dc:title>
  <dc:creator>Gerard Hurkmans</dc:creator>
  <cp:lastModifiedBy>Gerard Hurkmans</cp:lastModifiedBy>
  <cp:revision>6</cp:revision>
  <dcterms:created xsi:type="dcterms:W3CDTF">2025-10-16T12:09:55Z</dcterms:created>
  <dcterms:modified xsi:type="dcterms:W3CDTF">2025-10-29T08:48:41Z</dcterms:modified>
</cp:coreProperties>
</file>

<file path=docProps/thumbnail.jpeg>
</file>